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30275213" cy="42803763"/>
  <p:notesSz cx="6858000" cy="9144000"/>
  <p:defaultTextStyle>
    <a:defPPr>
      <a:defRPr lang="en-US"/>
    </a:defPPr>
    <a:lvl1pPr marL="0" algn="l" defTabSz="3507730" rtl="0" eaLnBrk="1" latinLnBrk="0" hangingPunct="1">
      <a:defRPr sz="6905" kern="1200">
        <a:solidFill>
          <a:schemeClr val="tx1"/>
        </a:solidFill>
        <a:latin typeface="+mn-lt"/>
        <a:ea typeface="+mn-ea"/>
        <a:cs typeface="+mn-cs"/>
      </a:defRPr>
    </a:lvl1pPr>
    <a:lvl2pPr marL="1753865" algn="l" defTabSz="3507730" rtl="0" eaLnBrk="1" latinLnBrk="0" hangingPunct="1">
      <a:defRPr sz="6905" kern="1200">
        <a:solidFill>
          <a:schemeClr val="tx1"/>
        </a:solidFill>
        <a:latin typeface="+mn-lt"/>
        <a:ea typeface="+mn-ea"/>
        <a:cs typeface="+mn-cs"/>
      </a:defRPr>
    </a:lvl2pPr>
    <a:lvl3pPr marL="3507730" algn="l" defTabSz="3507730" rtl="0" eaLnBrk="1" latinLnBrk="0" hangingPunct="1">
      <a:defRPr sz="6905" kern="1200">
        <a:solidFill>
          <a:schemeClr val="tx1"/>
        </a:solidFill>
        <a:latin typeface="+mn-lt"/>
        <a:ea typeface="+mn-ea"/>
        <a:cs typeface="+mn-cs"/>
      </a:defRPr>
    </a:lvl3pPr>
    <a:lvl4pPr marL="5261595" algn="l" defTabSz="3507730" rtl="0" eaLnBrk="1" latinLnBrk="0" hangingPunct="1">
      <a:defRPr sz="6905" kern="1200">
        <a:solidFill>
          <a:schemeClr val="tx1"/>
        </a:solidFill>
        <a:latin typeface="+mn-lt"/>
        <a:ea typeface="+mn-ea"/>
        <a:cs typeface="+mn-cs"/>
      </a:defRPr>
    </a:lvl4pPr>
    <a:lvl5pPr marL="7015460" algn="l" defTabSz="3507730" rtl="0" eaLnBrk="1" latinLnBrk="0" hangingPunct="1">
      <a:defRPr sz="6905" kern="1200">
        <a:solidFill>
          <a:schemeClr val="tx1"/>
        </a:solidFill>
        <a:latin typeface="+mn-lt"/>
        <a:ea typeface="+mn-ea"/>
        <a:cs typeface="+mn-cs"/>
      </a:defRPr>
    </a:lvl5pPr>
    <a:lvl6pPr marL="8769325" algn="l" defTabSz="3507730" rtl="0" eaLnBrk="1" latinLnBrk="0" hangingPunct="1">
      <a:defRPr sz="6905" kern="1200">
        <a:solidFill>
          <a:schemeClr val="tx1"/>
        </a:solidFill>
        <a:latin typeface="+mn-lt"/>
        <a:ea typeface="+mn-ea"/>
        <a:cs typeface="+mn-cs"/>
      </a:defRPr>
    </a:lvl6pPr>
    <a:lvl7pPr marL="10523190" algn="l" defTabSz="3507730" rtl="0" eaLnBrk="1" latinLnBrk="0" hangingPunct="1">
      <a:defRPr sz="6905" kern="1200">
        <a:solidFill>
          <a:schemeClr val="tx1"/>
        </a:solidFill>
        <a:latin typeface="+mn-lt"/>
        <a:ea typeface="+mn-ea"/>
        <a:cs typeface="+mn-cs"/>
      </a:defRPr>
    </a:lvl7pPr>
    <a:lvl8pPr marL="12277054" algn="l" defTabSz="3507730" rtl="0" eaLnBrk="1" latinLnBrk="0" hangingPunct="1">
      <a:defRPr sz="6905" kern="1200">
        <a:solidFill>
          <a:schemeClr val="tx1"/>
        </a:solidFill>
        <a:latin typeface="+mn-lt"/>
        <a:ea typeface="+mn-ea"/>
        <a:cs typeface="+mn-cs"/>
      </a:defRPr>
    </a:lvl8pPr>
    <a:lvl9pPr marL="14030919" algn="l" defTabSz="3507730" rtl="0" eaLnBrk="1" latinLnBrk="0" hangingPunct="1">
      <a:defRPr sz="690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ADFF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17" autoAdjust="0"/>
    <p:restoredTop sz="96296"/>
  </p:normalViewPr>
  <p:slideViewPr>
    <p:cSldViewPr snapToGrid="0">
      <p:cViewPr>
        <p:scale>
          <a:sx n="60" d="100"/>
          <a:sy n="60" d="100"/>
        </p:scale>
        <p:origin x="-808" y="-106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tiff>
</file>

<file path=ppt/media/image12.tiff>
</file>

<file path=ppt/media/image13.tiff>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BE194A4-5141-415A-ADA6-07D1548125C1}" type="datetimeFigureOut">
              <a:rPr lang="en-GB" smtClean="0"/>
              <a:t>05/03/2018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1821563-21C3-4A7C-8470-CAD550ABCC0F}" type="slidenum">
              <a:rPr lang="en-GB" smtClean="0"/>
              <a:t>‹#›</a:t>
            </a:fld>
            <a:endParaRPr lang="en-GB"/>
          </a:p>
        </p:txBody>
      </p:sp>
    </p:spTree>
    <p:extLst>
      <p:ext uri="{BB962C8B-B14F-4D97-AF65-F5344CB8AC3E}">
        <p14:creationId xmlns:p14="http://schemas.microsoft.com/office/powerpoint/2010/main" val="199764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94A4-5141-415A-ADA6-07D1548125C1}" type="datetimeFigureOut">
              <a:rPr lang="en-GB" smtClean="0"/>
              <a:t>05/03/2018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1821563-21C3-4A7C-8470-CAD550ABCC0F}" type="slidenum">
              <a:rPr lang="en-GB" smtClean="0"/>
              <a:t>‹#›</a:t>
            </a:fld>
            <a:endParaRPr lang="en-GB"/>
          </a:p>
        </p:txBody>
      </p:sp>
    </p:spTree>
    <p:extLst>
      <p:ext uri="{BB962C8B-B14F-4D97-AF65-F5344CB8AC3E}">
        <p14:creationId xmlns:p14="http://schemas.microsoft.com/office/powerpoint/2010/main" val="1852423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94A4-5141-415A-ADA6-07D1548125C1}" type="datetimeFigureOut">
              <a:rPr lang="en-GB" smtClean="0"/>
              <a:t>05/03/2018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1821563-21C3-4A7C-8470-CAD550ABCC0F}" type="slidenum">
              <a:rPr lang="en-GB" smtClean="0"/>
              <a:t>‹#›</a:t>
            </a:fld>
            <a:endParaRPr lang="en-GB"/>
          </a:p>
        </p:txBody>
      </p:sp>
    </p:spTree>
    <p:extLst>
      <p:ext uri="{BB962C8B-B14F-4D97-AF65-F5344CB8AC3E}">
        <p14:creationId xmlns:p14="http://schemas.microsoft.com/office/powerpoint/2010/main" val="3159909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E194A4-5141-415A-ADA6-07D1548125C1}" type="datetimeFigureOut">
              <a:rPr lang="en-GB" smtClean="0"/>
              <a:t>05/03/2018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1821563-21C3-4A7C-8470-CAD550ABCC0F}" type="slidenum">
              <a:rPr lang="en-GB" smtClean="0"/>
              <a:t>‹#›</a:t>
            </a:fld>
            <a:endParaRPr lang="en-GB"/>
          </a:p>
        </p:txBody>
      </p:sp>
    </p:spTree>
    <p:extLst>
      <p:ext uri="{BB962C8B-B14F-4D97-AF65-F5344CB8AC3E}">
        <p14:creationId xmlns:p14="http://schemas.microsoft.com/office/powerpoint/2010/main" val="3504516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E194A4-5141-415A-ADA6-07D1548125C1}" type="datetimeFigureOut">
              <a:rPr lang="en-GB" smtClean="0"/>
              <a:t>05/03/2018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1821563-21C3-4A7C-8470-CAD550ABCC0F}" type="slidenum">
              <a:rPr lang="en-GB" smtClean="0"/>
              <a:t>‹#›</a:t>
            </a:fld>
            <a:endParaRPr lang="en-GB"/>
          </a:p>
        </p:txBody>
      </p:sp>
    </p:spTree>
    <p:extLst>
      <p:ext uri="{BB962C8B-B14F-4D97-AF65-F5344CB8AC3E}">
        <p14:creationId xmlns:p14="http://schemas.microsoft.com/office/powerpoint/2010/main" val="32205138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E194A4-5141-415A-ADA6-07D1548125C1}" type="datetimeFigureOut">
              <a:rPr lang="en-GB" smtClean="0"/>
              <a:t>05/03/2018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1821563-21C3-4A7C-8470-CAD550ABCC0F}" type="slidenum">
              <a:rPr lang="en-GB" smtClean="0"/>
              <a:t>‹#›</a:t>
            </a:fld>
            <a:endParaRPr lang="en-GB"/>
          </a:p>
        </p:txBody>
      </p:sp>
    </p:spTree>
    <p:extLst>
      <p:ext uri="{BB962C8B-B14F-4D97-AF65-F5344CB8AC3E}">
        <p14:creationId xmlns:p14="http://schemas.microsoft.com/office/powerpoint/2010/main" val="2583887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BE194A4-5141-415A-ADA6-07D1548125C1}" type="datetimeFigureOut">
              <a:rPr lang="en-GB" smtClean="0"/>
              <a:t>05/03/2018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1821563-21C3-4A7C-8470-CAD550ABCC0F}" type="slidenum">
              <a:rPr lang="en-GB" smtClean="0"/>
              <a:t>‹#›</a:t>
            </a:fld>
            <a:endParaRPr lang="en-GB"/>
          </a:p>
        </p:txBody>
      </p:sp>
    </p:spTree>
    <p:extLst>
      <p:ext uri="{BB962C8B-B14F-4D97-AF65-F5344CB8AC3E}">
        <p14:creationId xmlns:p14="http://schemas.microsoft.com/office/powerpoint/2010/main" val="2362378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BE194A4-5141-415A-ADA6-07D1548125C1}" type="datetimeFigureOut">
              <a:rPr lang="en-GB" smtClean="0"/>
              <a:t>05/03/2018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1821563-21C3-4A7C-8470-CAD550ABCC0F}" type="slidenum">
              <a:rPr lang="en-GB" smtClean="0"/>
              <a:t>‹#›</a:t>
            </a:fld>
            <a:endParaRPr lang="en-GB"/>
          </a:p>
        </p:txBody>
      </p:sp>
    </p:spTree>
    <p:extLst>
      <p:ext uri="{BB962C8B-B14F-4D97-AF65-F5344CB8AC3E}">
        <p14:creationId xmlns:p14="http://schemas.microsoft.com/office/powerpoint/2010/main" val="1064948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E194A4-5141-415A-ADA6-07D1548125C1}" type="datetimeFigureOut">
              <a:rPr lang="en-GB" smtClean="0"/>
              <a:t>05/03/2018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1821563-21C3-4A7C-8470-CAD550ABCC0F}" type="slidenum">
              <a:rPr lang="en-GB" smtClean="0"/>
              <a:t>‹#›</a:t>
            </a:fld>
            <a:endParaRPr lang="en-GB"/>
          </a:p>
        </p:txBody>
      </p:sp>
    </p:spTree>
    <p:extLst>
      <p:ext uri="{BB962C8B-B14F-4D97-AF65-F5344CB8AC3E}">
        <p14:creationId xmlns:p14="http://schemas.microsoft.com/office/powerpoint/2010/main" val="3933765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0BE194A4-5141-415A-ADA6-07D1548125C1}" type="datetimeFigureOut">
              <a:rPr lang="en-GB" smtClean="0"/>
              <a:t>05/03/2018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1821563-21C3-4A7C-8470-CAD550ABCC0F}" type="slidenum">
              <a:rPr lang="en-GB" smtClean="0"/>
              <a:t>‹#›</a:t>
            </a:fld>
            <a:endParaRPr lang="en-GB"/>
          </a:p>
        </p:txBody>
      </p:sp>
    </p:spTree>
    <p:extLst>
      <p:ext uri="{BB962C8B-B14F-4D97-AF65-F5344CB8AC3E}">
        <p14:creationId xmlns:p14="http://schemas.microsoft.com/office/powerpoint/2010/main" val="781587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a:t>Click icon to add picture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0BE194A4-5141-415A-ADA6-07D1548125C1}" type="datetimeFigureOut">
              <a:rPr lang="en-GB" smtClean="0"/>
              <a:t>05/03/2018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1821563-21C3-4A7C-8470-CAD550ABCC0F}" type="slidenum">
              <a:rPr lang="en-GB" smtClean="0"/>
              <a:t>‹#›</a:t>
            </a:fld>
            <a:endParaRPr lang="en-GB"/>
          </a:p>
        </p:txBody>
      </p:sp>
    </p:spTree>
    <p:extLst>
      <p:ext uri="{BB962C8B-B14F-4D97-AF65-F5344CB8AC3E}">
        <p14:creationId xmlns:p14="http://schemas.microsoft.com/office/powerpoint/2010/main" val="3466456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0BE194A4-5141-415A-ADA6-07D1548125C1}" type="datetimeFigureOut">
              <a:rPr lang="en-GB" smtClean="0"/>
              <a:t>05/03/2018</a:t>
            </a:fld>
            <a:endParaRPr lang="en-GB"/>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21821563-21C3-4A7C-8470-CAD550ABCC0F}" type="slidenum">
              <a:rPr lang="en-GB" smtClean="0"/>
              <a:t>‹#›</a:t>
            </a:fld>
            <a:endParaRPr lang="en-GB"/>
          </a:p>
        </p:txBody>
      </p:sp>
    </p:spTree>
    <p:extLst>
      <p:ext uri="{BB962C8B-B14F-4D97-AF65-F5344CB8AC3E}">
        <p14:creationId xmlns:p14="http://schemas.microsoft.com/office/powerpoint/2010/main" val="32353936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13" Type="http://schemas.openxmlformats.org/officeDocument/2006/relationships/image" Target="../media/image12.tiff"/><Relationship Id="rId3" Type="http://schemas.openxmlformats.org/officeDocument/2006/relationships/image" Target="../media/image2.png"/><Relationship Id="rId7" Type="http://schemas.openxmlformats.org/officeDocument/2006/relationships/image" Target="../media/image6.tiff"/><Relationship Id="rId12" Type="http://schemas.openxmlformats.org/officeDocument/2006/relationships/image" Target="../media/image11.tif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tiff"/><Relationship Id="rId11" Type="http://schemas.openxmlformats.org/officeDocument/2006/relationships/image" Target="../media/image10.png"/><Relationship Id="rId5" Type="http://schemas.openxmlformats.org/officeDocument/2006/relationships/image" Target="../media/image4.tiff"/><Relationship Id="rId10" Type="http://schemas.openxmlformats.org/officeDocument/2006/relationships/image" Target="../media/image9.tiff"/><Relationship Id="rId4" Type="http://schemas.openxmlformats.org/officeDocument/2006/relationships/image" Target="../media/image3.tiff"/><Relationship Id="rId9" Type="http://schemas.openxmlformats.org/officeDocument/2006/relationships/image" Target="../media/image8.tiff"/><Relationship Id="rId14" Type="http://schemas.openxmlformats.org/officeDocument/2006/relationships/image" Target="../media/image13.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453837" y="370541"/>
            <a:ext cx="4572486" cy="1321170"/>
          </a:xfrm>
          <a:prstGeom prst="rect">
            <a:avLst/>
          </a:prstGeom>
        </p:spPr>
      </p:pic>
      <p:sp>
        <p:nvSpPr>
          <p:cNvPr id="6" name="Rectangle 2"/>
          <p:cNvSpPr>
            <a:spLocks noGrp="1" noChangeArrowheads="1"/>
          </p:cNvSpPr>
          <p:nvPr>
            <p:ph type="ctrTitle"/>
          </p:nvPr>
        </p:nvSpPr>
        <p:spPr>
          <a:xfrm>
            <a:off x="4967251" y="370540"/>
            <a:ext cx="20262863" cy="2330245"/>
          </a:xfrm>
          <a:noFill/>
          <a:effectLst/>
        </p:spPr>
        <p:txBody>
          <a:bodyPr anchor="ctr">
            <a:noAutofit/>
          </a:bodyPr>
          <a:lstStyle/>
          <a:p>
            <a:pPr eaLnBrk="1" hangingPunct="1"/>
            <a:r>
              <a:rPr lang="en-US" sz="8800" b="1" dirty="0">
                <a:latin typeface="Times New Roman" pitchFamily="18" charset="0"/>
                <a:cs typeface="Times New Roman" pitchFamily="18" charset="0"/>
              </a:rPr>
              <a:t>Measuring the Quality of Squats and providing feedback using 3D Depth Maps</a:t>
            </a:r>
          </a:p>
        </p:txBody>
      </p:sp>
      <p:sp>
        <p:nvSpPr>
          <p:cNvPr id="7" name="Rectangle 3"/>
          <p:cNvSpPr>
            <a:spLocks noGrp="1" noChangeArrowheads="1"/>
          </p:cNvSpPr>
          <p:nvPr>
            <p:ph type="subTitle" idx="1"/>
          </p:nvPr>
        </p:nvSpPr>
        <p:spPr>
          <a:xfrm>
            <a:off x="4610367" y="3043439"/>
            <a:ext cx="22181574" cy="1585711"/>
          </a:xfrm>
        </p:spPr>
        <p:txBody>
          <a:bodyPr>
            <a:noAutofit/>
          </a:bodyPr>
          <a:lstStyle/>
          <a:p>
            <a:r>
              <a:rPr lang="en-US" sz="3400" b="1" dirty="0">
                <a:latin typeface="Times New Roman" pitchFamily="18" charset="0"/>
                <a:cs typeface="Times New Roman" pitchFamily="18" charset="0"/>
              </a:rPr>
              <a:t>Andrew Dao (MEng)*, Supervisor: Sion </a:t>
            </a:r>
            <a:r>
              <a:rPr lang="en-US" sz="3400" b="1" dirty="0" err="1">
                <a:latin typeface="Times New Roman" pitchFamily="18" charset="0"/>
                <a:cs typeface="Times New Roman" pitchFamily="18" charset="0"/>
              </a:rPr>
              <a:t>Hannuna</a:t>
            </a:r>
            <a:r>
              <a:rPr lang="en-US" sz="3400" b="1" dirty="0">
                <a:latin typeface="Times New Roman" pitchFamily="18" charset="0"/>
                <a:cs typeface="Times New Roman" pitchFamily="18" charset="0"/>
              </a:rPr>
              <a:t>*</a:t>
            </a:r>
          </a:p>
          <a:p>
            <a:pPr algn="ctr" eaLnBrk="1" hangingPunct="1">
              <a:lnSpc>
                <a:spcPct val="100000"/>
              </a:lnSpc>
              <a:spcBef>
                <a:spcPts val="2000"/>
              </a:spcBef>
            </a:pPr>
            <a:r>
              <a:rPr lang="en-US" sz="3400" baseline="30000" dirty="0">
                <a:latin typeface="Times New Roman" pitchFamily="18" charset="0"/>
                <a:cs typeface="Times New Roman" pitchFamily="18" charset="0"/>
              </a:rPr>
              <a:t>*</a:t>
            </a:r>
            <a:r>
              <a:rPr lang="en-US" sz="3400" dirty="0">
                <a:latin typeface="Times New Roman" pitchFamily="18" charset="0"/>
                <a:cs typeface="Times New Roman" pitchFamily="18" charset="0"/>
              </a:rPr>
              <a:t>Computer Science Department, Engineering Faculty, University of Bristol</a:t>
            </a:r>
          </a:p>
          <a:p>
            <a:pPr algn="ctr" eaLnBrk="1" hangingPunct="1">
              <a:lnSpc>
                <a:spcPct val="100000"/>
              </a:lnSpc>
              <a:spcBef>
                <a:spcPts val="600"/>
              </a:spcBef>
            </a:pPr>
            <a:endParaRPr lang="en-US" sz="3400" dirty="0">
              <a:latin typeface="Times New Roman" pitchFamily="18" charset="0"/>
              <a:cs typeface="Times New Roman" pitchFamily="18" charset="0"/>
            </a:endParaRPr>
          </a:p>
          <a:p>
            <a:pPr algn="ctr" eaLnBrk="1" hangingPunct="1">
              <a:lnSpc>
                <a:spcPct val="100000"/>
              </a:lnSpc>
              <a:spcBef>
                <a:spcPts val="600"/>
              </a:spcBef>
            </a:pPr>
            <a:endParaRPr lang="en-US" sz="3400" dirty="0">
              <a:latin typeface="Times New Roman" pitchFamily="18" charset="0"/>
              <a:cs typeface="Times New Roman" pitchFamily="18" charset="0"/>
            </a:endParaRPr>
          </a:p>
          <a:p>
            <a:pPr algn="ctr" eaLnBrk="1" hangingPunct="1">
              <a:lnSpc>
                <a:spcPct val="100000"/>
              </a:lnSpc>
              <a:spcBef>
                <a:spcPts val="600"/>
              </a:spcBef>
            </a:pPr>
            <a:endParaRPr lang="en-US" sz="3400" dirty="0">
              <a:latin typeface="Times New Roman" pitchFamily="18" charset="0"/>
              <a:cs typeface="Times New Roman" pitchFamily="18" charset="0"/>
            </a:endParaRPr>
          </a:p>
          <a:p>
            <a:pPr algn="ctr" eaLnBrk="1" hangingPunct="1">
              <a:lnSpc>
                <a:spcPct val="100000"/>
              </a:lnSpc>
              <a:spcBef>
                <a:spcPts val="600"/>
              </a:spcBef>
            </a:pPr>
            <a:endParaRPr lang="en-US" sz="3400" dirty="0">
              <a:latin typeface="Times New Roman" pitchFamily="18" charset="0"/>
              <a:cs typeface="Times New Roman" pitchFamily="18" charset="0"/>
            </a:endParaRPr>
          </a:p>
        </p:txBody>
      </p:sp>
      <p:grpSp>
        <p:nvGrpSpPr>
          <p:cNvPr id="19" name="Group 18"/>
          <p:cNvGrpSpPr/>
          <p:nvPr/>
        </p:nvGrpSpPr>
        <p:grpSpPr>
          <a:xfrm>
            <a:off x="333354" y="370540"/>
            <a:ext cx="4692891" cy="1476000"/>
            <a:chOff x="17813353" y="17500343"/>
            <a:chExt cx="4692891" cy="1476000"/>
          </a:xfrm>
        </p:grpSpPr>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10040" t="2770" r="9360" b="2815"/>
            <a:stretch/>
          </p:blipFill>
          <p:spPr>
            <a:xfrm>
              <a:off x="17813353" y="17500343"/>
              <a:ext cx="1319197" cy="1476000"/>
            </a:xfrm>
            <a:prstGeom prst="rect">
              <a:avLst/>
            </a:prstGeom>
          </p:spPr>
        </p:pic>
        <p:sp>
          <p:nvSpPr>
            <p:cNvPr id="18" name="TextBox 17"/>
            <p:cNvSpPr txBox="1"/>
            <p:nvPr/>
          </p:nvSpPr>
          <p:spPr>
            <a:xfrm>
              <a:off x="19191544" y="17700295"/>
              <a:ext cx="3314700" cy="1226865"/>
            </a:xfrm>
            <a:prstGeom prst="rect">
              <a:avLst/>
            </a:prstGeom>
            <a:noFill/>
          </p:spPr>
          <p:txBody>
            <a:bodyPr wrap="square" lIns="36000" tIns="36000" rIns="36000" bIns="36000" rtlCol="0">
              <a:spAutoFit/>
            </a:bodyPr>
            <a:lstStyle/>
            <a:p>
              <a:r>
                <a:rPr lang="en-GB" sz="4000" b="1" dirty="0">
                  <a:latin typeface="Times New Roman" panose="02020603050405020304" pitchFamily="18" charset="0"/>
                  <a:cs typeface="Times New Roman" panose="02020603050405020304" pitchFamily="18" charset="0"/>
                </a:rPr>
                <a:t>Department of </a:t>
              </a:r>
              <a:r>
                <a:rPr lang="en-GB" sz="3100" b="1" i="1" dirty="0">
                  <a:latin typeface="Times New Roman" panose="02020603050405020304" pitchFamily="18" charset="0"/>
                  <a:cs typeface="Times New Roman" panose="02020603050405020304" pitchFamily="18" charset="0"/>
                </a:rPr>
                <a:t>Computer </a:t>
              </a:r>
              <a:r>
                <a:rPr lang="en-GB" sz="3500" b="1" i="1" dirty="0">
                  <a:latin typeface="Times New Roman" panose="02020603050405020304" pitchFamily="18" charset="0"/>
                  <a:cs typeface="Times New Roman" panose="02020603050405020304" pitchFamily="18" charset="0"/>
                </a:rPr>
                <a:t>Science</a:t>
              </a:r>
            </a:p>
          </p:txBody>
        </p:sp>
      </p:grpSp>
      <p:sp>
        <p:nvSpPr>
          <p:cNvPr id="27" name="Rounded Rectangle 26"/>
          <p:cNvSpPr/>
          <p:nvPr/>
        </p:nvSpPr>
        <p:spPr>
          <a:xfrm>
            <a:off x="827064" y="11517419"/>
            <a:ext cx="11559860" cy="871200"/>
          </a:xfrm>
          <a:prstGeom prst="roundRect">
            <a:avLst/>
          </a:prstGeom>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b="1" dirty="0">
                <a:solidFill>
                  <a:srgbClr val="FFFFFF"/>
                </a:solidFill>
                <a:latin typeface="Times New Roman" panose="02020603050405020304" pitchFamily="18" charset="0"/>
                <a:cs typeface="Times New Roman" panose="02020603050405020304" pitchFamily="18" charset="0"/>
              </a:rPr>
              <a:t>Background</a:t>
            </a:r>
          </a:p>
        </p:txBody>
      </p:sp>
      <p:sp>
        <p:nvSpPr>
          <p:cNvPr id="33" name="Rounded Rectangle 32"/>
          <p:cNvSpPr/>
          <p:nvPr/>
        </p:nvSpPr>
        <p:spPr>
          <a:xfrm>
            <a:off x="322611" y="30905856"/>
            <a:ext cx="11984938" cy="872349"/>
          </a:xfrm>
          <a:prstGeom prst="roundRect">
            <a:avLst/>
          </a:prstGeom>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b="1" dirty="0">
                <a:solidFill>
                  <a:srgbClr val="FFFFFF"/>
                </a:solidFill>
                <a:latin typeface="Times New Roman" panose="02020603050405020304" pitchFamily="18" charset="0"/>
                <a:cs typeface="Times New Roman" panose="02020603050405020304" pitchFamily="18" charset="0"/>
              </a:rPr>
              <a:t>2D Joints</a:t>
            </a:r>
          </a:p>
        </p:txBody>
      </p:sp>
      <p:sp>
        <p:nvSpPr>
          <p:cNvPr id="51" name="Rounded Rectangle 50"/>
          <p:cNvSpPr/>
          <p:nvPr/>
        </p:nvSpPr>
        <p:spPr>
          <a:xfrm>
            <a:off x="15101471" y="39071866"/>
            <a:ext cx="13716000" cy="2098502"/>
          </a:xfrm>
          <a:prstGeom prst="roundRect">
            <a:avLst/>
          </a:prstGeom>
          <a:noFill/>
          <a:ln w="41275">
            <a:solidFill>
              <a:schemeClr val="tx1"/>
            </a:solid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514350" indent="-514350" algn="just">
              <a:buFont typeface="+mj-lt"/>
              <a:buAutoNum type="arabicPeriod" startAt="3"/>
            </a:pPr>
            <a:endParaRPr lang="en-US" sz="2000" dirty="0">
              <a:solidFill>
                <a:schemeClr val="tx1"/>
              </a:solidFill>
              <a:latin typeface="Times New Roman" panose="02020603050405020304" pitchFamily="18" charset="0"/>
              <a:cs typeface="Times New Roman" panose="02020603050405020304" pitchFamily="18" charset="0"/>
            </a:endParaRPr>
          </a:p>
        </p:txBody>
      </p:sp>
      <p:pic>
        <p:nvPicPr>
          <p:cNvPr id="21" name="Picture 20">
            <a:extLst>
              <a:ext uri="{FF2B5EF4-FFF2-40B4-BE49-F238E27FC236}">
                <a16:creationId xmlns:a16="http://schemas.microsoft.com/office/drawing/2014/main" id="{81A372BA-647D-0147-AB60-29656C8F4CF2}"/>
              </a:ext>
            </a:extLst>
          </p:cNvPr>
          <p:cNvPicPr>
            <a:picLocks noChangeAspect="1"/>
          </p:cNvPicPr>
          <p:nvPr/>
        </p:nvPicPr>
        <p:blipFill>
          <a:blip r:embed="rId4"/>
          <a:stretch>
            <a:fillRect/>
          </a:stretch>
        </p:blipFill>
        <p:spPr>
          <a:xfrm>
            <a:off x="333354" y="4752086"/>
            <a:ext cx="3669932" cy="5234468"/>
          </a:xfrm>
          <a:prstGeom prst="rect">
            <a:avLst/>
          </a:prstGeom>
        </p:spPr>
      </p:pic>
      <p:pic>
        <p:nvPicPr>
          <p:cNvPr id="23" name="Picture 22">
            <a:extLst>
              <a:ext uri="{FF2B5EF4-FFF2-40B4-BE49-F238E27FC236}">
                <a16:creationId xmlns:a16="http://schemas.microsoft.com/office/drawing/2014/main" id="{C9D72E4C-EFFE-4940-95FA-D1F5E5FC5B05}"/>
              </a:ext>
            </a:extLst>
          </p:cNvPr>
          <p:cNvPicPr>
            <a:picLocks noChangeAspect="1"/>
          </p:cNvPicPr>
          <p:nvPr/>
        </p:nvPicPr>
        <p:blipFill>
          <a:blip r:embed="rId5"/>
          <a:stretch>
            <a:fillRect/>
          </a:stretch>
        </p:blipFill>
        <p:spPr>
          <a:xfrm>
            <a:off x="4481051" y="4745525"/>
            <a:ext cx="3568147" cy="5247590"/>
          </a:xfrm>
          <a:prstGeom prst="rect">
            <a:avLst/>
          </a:prstGeom>
        </p:spPr>
      </p:pic>
      <p:pic>
        <p:nvPicPr>
          <p:cNvPr id="25" name="Picture 24">
            <a:extLst>
              <a:ext uri="{FF2B5EF4-FFF2-40B4-BE49-F238E27FC236}">
                <a16:creationId xmlns:a16="http://schemas.microsoft.com/office/drawing/2014/main" id="{427AB95D-7154-9145-A32B-9642DB34D6E2}"/>
              </a:ext>
            </a:extLst>
          </p:cNvPr>
          <p:cNvPicPr>
            <a:picLocks noChangeAspect="1"/>
          </p:cNvPicPr>
          <p:nvPr/>
        </p:nvPicPr>
        <p:blipFill>
          <a:blip r:embed="rId6"/>
          <a:stretch>
            <a:fillRect/>
          </a:stretch>
        </p:blipFill>
        <p:spPr>
          <a:xfrm>
            <a:off x="8354157" y="4793679"/>
            <a:ext cx="3373169" cy="5260711"/>
          </a:xfrm>
          <a:prstGeom prst="rect">
            <a:avLst/>
          </a:prstGeom>
        </p:spPr>
      </p:pic>
      <p:pic>
        <p:nvPicPr>
          <p:cNvPr id="36" name="Picture 35">
            <a:extLst>
              <a:ext uri="{FF2B5EF4-FFF2-40B4-BE49-F238E27FC236}">
                <a16:creationId xmlns:a16="http://schemas.microsoft.com/office/drawing/2014/main" id="{5745E974-3046-594C-8167-33DA166BB2F9}"/>
              </a:ext>
            </a:extLst>
          </p:cNvPr>
          <p:cNvPicPr>
            <a:picLocks noChangeAspect="1"/>
          </p:cNvPicPr>
          <p:nvPr/>
        </p:nvPicPr>
        <p:blipFill>
          <a:blip r:embed="rId7"/>
          <a:stretch>
            <a:fillRect/>
          </a:stretch>
        </p:blipFill>
        <p:spPr>
          <a:xfrm>
            <a:off x="15710413" y="4533294"/>
            <a:ext cx="4432589" cy="5596553"/>
          </a:xfrm>
          <a:prstGeom prst="rect">
            <a:avLst/>
          </a:prstGeom>
        </p:spPr>
      </p:pic>
      <p:pic>
        <p:nvPicPr>
          <p:cNvPr id="42" name="Picture 41">
            <a:extLst>
              <a:ext uri="{FF2B5EF4-FFF2-40B4-BE49-F238E27FC236}">
                <a16:creationId xmlns:a16="http://schemas.microsoft.com/office/drawing/2014/main" id="{94931F7F-3ED0-A545-9B86-80317CDFDC4F}"/>
              </a:ext>
            </a:extLst>
          </p:cNvPr>
          <p:cNvPicPr>
            <a:picLocks noChangeAspect="1"/>
          </p:cNvPicPr>
          <p:nvPr/>
        </p:nvPicPr>
        <p:blipFill>
          <a:blip r:embed="rId8"/>
          <a:stretch>
            <a:fillRect/>
          </a:stretch>
        </p:blipFill>
        <p:spPr>
          <a:xfrm>
            <a:off x="12032285" y="4738523"/>
            <a:ext cx="3276600" cy="5371022"/>
          </a:xfrm>
          <a:prstGeom prst="rect">
            <a:avLst/>
          </a:prstGeom>
        </p:spPr>
      </p:pic>
      <p:pic>
        <p:nvPicPr>
          <p:cNvPr id="46" name="Picture 45">
            <a:extLst>
              <a:ext uri="{FF2B5EF4-FFF2-40B4-BE49-F238E27FC236}">
                <a16:creationId xmlns:a16="http://schemas.microsoft.com/office/drawing/2014/main" id="{F98BABA8-855C-7B4A-B128-282B8BBFF56C}"/>
              </a:ext>
            </a:extLst>
          </p:cNvPr>
          <p:cNvPicPr>
            <a:picLocks noChangeAspect="1"/>
          </p:cNvPicPr>
          <p:nvPr/>
        </p:nvPicPr>
        <p:blipFill>
          <a:blip r:embed="rId9"/>
          <a:stretch>
            <a:fillRect/>
          </a:stretch>
        </p:blipFill>
        <p:spPr>
          <a:xfrm>
            <a:off x="20330321" y="4526614"/>
            <a:ext cx="9696002" cy="5603233"/>
          </a:xfrm>
          <a:prstGeom prst="rect">
            <a:avLst/>
          </a:prstGeom>
        </p:spPr>
      </p:pic>
      <p:sp>
        <p:nvSpPr>
          <p:cNvPr id="78" name="Rounded Rectangle 77">
            <a:extLst>
              <a:ext uri="{FF2B5EF4-FFF2-40B4-BE49-F238E27FC236}">
                <a16:creationId xmlns:a16="http://schemas.microsoft.com/office/drawing/2014/main" id="{5B1B1D3B-D0B9-A442-B4B7-63AC6E98D6F5}"/>
              </a:ext>
            </a:extLst>
          </p:cNvPr>
          <p:cNvSpPr/>
          <p:nvPr/>
        </p:nvSpPr>
        <p:spPr>
          <a:xfrm>
            <a:off x="253979" y="22151397"/>
            <a:ext cx="12053570" cy="871200"/>
          </a:xfrm>
          <a:prstGeom prst="roundRect">
            <a:avLst/>
          </a:prstGeom>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b="1" dirty="0">
                <a:solidFill>
                  <a:srgbClr val="FFFFFF"/>
                </a:solidFill>
                <a:latin typeface="Times New Roman" panose="02020603050405020304" pitchFamily="18" charset="0"/>
                <a:cs typeface="Times New Roman" panose="02020603050405020304" pitchFamily="18" charset="0"/>
              </a:rPr>
              <a:t>Data Collection</a:t>
            </a:r>
          </a:p>
        </p:txBody>
      </p:sp>
      <p:sp>
        <p:nvSpPr>
          <p:cNvPr id="80" name="Rounded Rectangle 79">
            <a:extLst>
              <a:ext uri="{FF2B5EF4-FFF2-40B4-BE49-F238E27FC236}">
                <a16:creationId xmlns:a16="http://schemas.microsoft.com/office/drawing/2014/main" id="{A4959283-8699-3349-95CF-3AD9739B9E80}"/>
              </a:ext>
            </a:extLst>
          </p:cNvPr>
          <p:cNvSpPr/>
          <p:nvPr/>
        </p:nvSpPr>
        <p:spPr>
          <a:xfrm>
            <a:off x="15098682" y="22151397"/>
            <a:ext cx="13107058" cy="872349"/>
          </a:xfrm>
          <a:prstGeom prst="roundRect">
            <a:avLst/>
          </a:prstGeom>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b="1" dirty="0">
                <a:solidFill>
                  <a:srgbClr val="FFFFFF"/>
                </a:solidFill>
                <a:latin typeface="Times New Roman" panose="02020603050405020304" pitchFamily="18" charset="0"/>
                <a:cs typeface="Times New Roman" panose="02020603050405020304" pitchFamily="18" charset="0"/>
              </a:rPr>
              <a:t>Dimensionality Reduction</a:t>
            </a:r>
          </a:p>
        </p:txBody>
      </p:sp>
      <p:sp>
        <p:nvSpPr>
          <p:cNvPr id="81" name="Rounded Rectangle 80">
            <a:extLst>
              <a:ext uri="{FF2B5EF4-FFF2-40B4-BE49-F238E27FC236}">
                <a16:creationId xmlns:a16="http://schemas.microsoft.com/office/drawing/2014/main" id="{01DAF09F-5C06-FC47-8EF3-ADFED4B9829F}"/>
              </a:ext>
            </a:extLst>
          </p:cNvPr>
          <p:cNvSpPr/>
          <p:nvPr/>
        </p:nvSpPr>
        <p:spPr>
          <a:xfrm>
            <a:off x="15090728" y="30905856"/>
            <a:ext cx="13107058" cy="872349"/>
          </a:xfrm>
          <a:prstGeom prst="roundRect">
            <a:avLst/>
          </a:prstGeom>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b="1" dirty="0">
                <a:solidFill>
                  <a:srgbClr val="FFFFFF"/>
                </a:solidFill>
                <a:latin typeface="Times New Roman" panose="02020603050405020304" pitchFamily="18" charset="0"/>
                <a:cs typeface="Times New Roman" panose="02020603050405020304" pitchFamily="18" charset="0"/>
              </a:rPr>
              <a:t>Classification AND Feedback</a:t>
            </a:r>
          </a:p>
        </p:txBody>
      </p:sp>
      <p:sp>
        <p:nvSpPr>
          <p:cNvPr id="48" name="TextBox 47">
            <a:extLst>
              <a:ext uri="{FF2B5EF4-FFF2-40B4-BE49-F238E27FC236}">
                <a16:creationId xmlns:a16="http://schemas.microsoft.com/office/drawing/2014/main" id="{15BA3E01-3B77-AA4A-89B2-BC22A3777E9B}"/>
              </a:ext>
            </a:extLst>
          </p:cNvPr>
          <p:cNvSpPr txBox="1"/>
          <p:nvPr/>
        </p:nvSpPr>
        <p:spPr>
          <a:xfrm>
            <a:off x="827064" y="12737396"/>
            <a:ext cx="11491228" cy="2800767"/>
          </a:xfrm>
          <a:prstGeom prst="rect">
            <a:avLst/>
          </a:prstGeom>
          <a:noFill/>
        </p:spPr>
        <p:txBody>
          <a:bodyPr wrap="square" rtlCol="0">
            <a:spAutoFit/>
          </a:bodyPr>
          <a:lstStyle/>
          <a:p>
            <a:pPr algn="just"/>
            <a:r>
              <a:rPr lang="en-GB" sz="2000" dirty="0"/>
              <a:t>Injuries play a substantial role in sports and can prevent the most seasoned athletes from training for months or even years. Additionally, Injuries are often caused by incorrect form  and can only be corrected through the guidance of experienced individuals, often being expensive and inconvenient. This project focuses on automatically assessing the quality of squats and providing guided feedback in aims of preventing or even reducing the likelihood of injury in commercial situations. This task is approached as an action recognition problem, splitting squats into good and several bad categories. By extracting temporal pose features a regression model can be trained, and subsequently used to classify squats into one the several classes.</a:t>
            </a:r>
          </a:p>
          <a:p>
            <a:pPr algn="just"/>
            <a:br>
              <a:rPr lang="en-GB" sz="1800" dirty="0"/>
            </a:br>
            <a:endParaRPr lang="en-US" sz="1800" dirty="0"/>
          </a:p>
        </p:txBody>
      </p:sp>
      <p:sp>
        <p:nvSpPr>
          <p:cNvPr id="49" name="TextBox 48">
            <a:extLst>
              <a:ext uri="{FF2B5EF4-FFF2-40B4-BE49-F238E27FC236}">
                <a16:creationId xmlns:a16="http://schemas.microsoft.com/office/drawing/2014/main" id="{7C05401C-5EE5-E74D-89A9-4A849147F582}"/>
              </a:ext>
            </a:extLst>
          </p:cNvPr>
          <p:cNvSpPr txBox="1"/>
          <p:nvPr/>
        </p:nvSpPr>
        <p:spPr>
          <a:xfrm>
            <a:off x="549462" y="23373782"/>
            <a:ext cx="11393972" cy="4708981"/>
          </a:xfrm>
          <a:prstGeom prst="rect">
            <a:avLst/>
          </a:prstGeom>
          <a:noFill/>
        </p:spPr>
        <p:txBody>
          <a:bodyPr wrap="square" rtlCol="0">
            <a:spAutoFit/>
          </a:bodyPr>
          <a:lstStyle/>
          <a:p>
            <a:r>
              <a:rPr lang="en-GB" sz="2000" dirty="0"/>
              <a:t>In order to carry out this task, I had to collect my own data as no previous datasets on assessing the quality of squats using depth were available to my knowledge. Using the Kinect V2, I obtained RGB and depth information while instructing the subject to perform good squats and 4 variations of bad squats. This consisted of mistakes in squats that typically resulted in injury such as squats that had a </a:t>
            </a:r>
            <a:r>
              <a:rPr lang="en-GB" sz="2000" b="1" dirty="0"/>
              <a:t>rounded back, knee bent inwards,  knees too far forward  and shallow squats</a:t>
            </a:r>
            <a:r>
              <a:rPr lang="en-GB" sz="2000" dirty="0"/>
              <a:t>.</a:t>
            </a:r>
          </a:p>
          <a:p>
            <a:br>
              <a:rPr lang="en-GB" sz="2000" dirty="0"/>
            </a:br>
            <a:r>
              <a:rPr lang="en-GB" sz="2000" dirty="0"/>
              <a:t>Camera viewpoints were pre-positioned enabling all useful joint information to be recorded by preventing occlusion; the user performed squats face on towards the camera and diagonally-side on. Although this may make my model less robust to occlusion, users will be performing squats in a controlled environment allowing me to avoid common problems in AR such as occlusion of the subject, angle of recorded data and lighting conditions.</a:t>
            </a:r>
          </a:p>
          <a:p>
            <a:endParaRPr lang="en-GB" sz="2000" dirty="0"/>
          </a:p>
          <a:p>
            <a:r>
              <a:rPr lang="en-GB" sz="2000" dirty="0"/>
              <a:t>All videos were manually labelled and assessed by me. The class, start and end of the squats were labelled.</a:t>
            </a:r>
          </a:p>
          <a:p>
            <a:br>
              <a:rPr lang="en-GB" sz="2000" dirty="0"/>
            </a:br>
            <a:endParaRPr lang="en-US" sz="2000" dirty="0"/>
          </a:p>
        </p:txBody>
      </p:sp>
      <p:sp>
        <p:nvSpPr>
          <p:cNvPr id="50" name="TextBox 49">
            <a:extLst>
              <a:ext uri="{FF2B5EF4-FFF2-40B4-BE49-F238E27FC236}">
                <a16:creationId xmlns:a16="http://schemas.microsoft.com/office/drawing/2014/main" id="{2F5E8396-41DC-E84D-B9EF-60499FC7EC63}"/>
              </a:ext>
            </a:extLst>
          </p:cNvPr>
          <p:cNvSpPr txBox="1"/>
          <p:nvPr/>
        </p:nvSpPr>
        <p:spPr>
          <a:xfrm>
            <a:off x="15266757" y="23373782"/>
            <a:ext cx="12918472" cy="3477875"/>
          </a:xfrm>
          <a:prstGeom prst="rect">
            <a:avLst/>
          </a:prstGeom>
          <a:noFill/>
        </p:spPr>
        <p:txBody>
          <a:bodyPr wrap="square" rtlCol="0">
            <a:spAutoFit/>
          </a:bodyPr>
          <a:lstStyle/>
          <a:p>
            <a:r>
              <a:rPr lang="en-GB" sz="2000" dirty="0"/>
              <a:t>The final data consisted of 13 3D joints for every frame or in other words 39 points. Each squat comprised of 70 frames and was define as a concatenation of all 39 joints for 70 frames giving a feature vector of length 39*70 i.e. </a:t>
            </a:r>
            <a:r>
              <a:rPr lang="en-GB" sz="2000" b="1" dirty="0"/>
              <a:t>2730 features </a:t>
            </a:r>
            <a:r>
              <a:rPr lang="en-GB" sz="2000" dirty="0"/>
              <a:t>for every squat.  To reduce the computational complexity and to deduce correlations between features, Principal Component Analysis (PCA) was used. This works by mapping data points onto a new set of axis known as the Principal component axis. The maximum number of principal component axis that can be generated is equal to the number of features. Moreover the first principal component axis has the largest eigenvalue and variance in the data, in other words contains the information that we are most interested in. By discarding principal axis with the smallest variance we can reduce the dimensionality in the data while minimising the loss in information. The number of dimensions kept, is then a matter of trading off between speed and loss of information. Using PCA the dimensions were reduced from </a:t>
            </a:r>
            <a:r>
              <a:rPr lang="en-GB" sz="2000" b="1" dirty="0"/>
              <a:t>2730 features to 15 features</a:t>
            </a:r>
            <a:r>
              <a:rPr lang="en-GB" sz="2000" dirty="0"/>
              <a:t>. </a:t>
            </a:r>
          </a:p>
          <a:p>
            <a:br>
              <a:rPr lang="en-GB" sz="2000" dirty="0"/>
            </a:br>
            <a:endParaRPr lang="en-US" sz="2000" dirty="0"/>
          </a:p>
        </p:txBody>
      </p:sp>
      <p:sp>
        <p:nvSpPr>
          <p:cNvPr id="59" name="TextBox 58">
            <a:extLst>
              <a:ext uri="{FF2B5EF4-FFF2-40B4-BE49-F238E27FC236}">
                <a16:creationId xmlns:a16="http://schemas.microsoft.com/office/drawing/2014/main" id="{6E0D7628-C2FB-6443-AE43-2AA8A50B3E32}"/>
              </a:ext>
            </a:extLst>
          </p:cNvPr>
          <p:cNvSpPr txBox="1"/>
          <p:nvPr/>
        </p:nvSpPr>
        <p:spPr>
          <a:xfrm>
            <a:off x="333354" y="32155456"/>
            <a:ext cx="12053570" cy="3785652"/>
          </a:xfrm>
          <a:prstGeom prst="rect">
            <a:avLst/>
          </a:prstGeom>
          <a:noFill/>
        </p:spPr>
        <p:txBody>
          <a:bodyPr wrap="square" rtlCol="0">
            <a:spAutoFit/>
          </a:bodyPr>
          <a:lstStyle/>
          <a:p>
            <a:r>
              <a:rPr lang="en-GB" sz="2000" dirty="0"/>
              <a:t>Using the RGB images collected by the Kinect, </a:t>
            </a:r>
            <a:r>
              <a:rPr lang="en-GB" sz="2000" b="1" dirty="0" err="1"/>
              <a:t>OpenPose</a:t>
            </a:r>
            <a:r>
              <a:rPr lang="en-GB" sz="2000" dirty="0"/>
              <a:t> was used (an open-source library)  to generate a skeletal representation of the user, consisting of 18 2-Dimensional joints. Joints were generated for each frame of every video and were used to provide a representation of the image by specifying local parts of the image. </a:t>
            </a:r>
          </a:p>
          <a:p>
            <a:endParaRPr lang="en-GB" sz="2000" dirty="0"/>
          </a:p>
          <a:p>
            <a:r>
              <a:rPr lang="en-GB" sz="2000" dirty="0"/>
              <a:t>This aided in making the model robust to cluttered backgrounds and partial occlusions  However, squats were also performed from a side on angle, resulting in 0 value joints in particular frames due to occlusion. These values were interpolated in order to avoid mathematical problems with methods employed later such as principal component analysis.</a:t>
            </a:r>
          </a:p>
          <a:p>
            <a:endParaRPr lang="en-GB" sz="2000" dirty="0"/>
          </a:p>
          <a:p>
            <a:r>
              <a:rPr lang="en-GB" sz="2000" dirty="0"/>
              <a:t>Additionally, due to differences in execution and speed of squats, the number of frames for each squat was resampled to a fixed length (WHY?). Furthermore, face and neck joints were discarded as they didn’t add any useful information and increased the dimensionality of features; this resulted in 13 2-D joints.  </a:t>
            </a:r>
            <a:endParaRPr lang="en-US" sz="2000" dirty="0"/>
          </a:p>
        </p:txBody>
      </p:sp>
      <p:pic>
        <p:nvPicPr>
          <p:cNvPr id="90" name="Picture 89">
            <a:extLst>
              <a:ext uri="{FF2B5EF4-FFF2-40B4-BE49-F238E27FC236}">
                <a16:creationId xmlns:a16="http://schemas.microsoft.com/office/drawing/2014/main" id="{21A3E7D9-38E6-8E44-A0B1-010A3D6BB958}"/>
              </a:ext>
            </a:extLst>
          </p:cNvPr>
          <p:cNvPicPr>
            <a:picLocks noChangeAspect="1"/>
          </p:cNvPicPr>
          <p:nvPr/>
        </p:nvPicPr>
        <p:blipFill>
          <a:blip r:embed="rId5"/>
          <a:stretch>
            <a:fillRect/>
          </a:stretch>
        </p:blipFill>
        <p:spPr>
          <a:xfrm>
            <a:off x="4106841" y="36243952"/>
            <a:ext cx="5000305" cy="4852009"/>
          </a:xfrm>
          <a:prstGeom prst="rect">
            <a:avLst/>
          </a:prstGeom>
        </p:spPr>
      </p:pic>
      <p:pic>
        <p:nvPicPr>
          <p:cNvPr id="91" name="Picture 90">
            <a:extLst>
              <a:ext uri="{FF2B5EF4-FFF2-40B4-BE49-F238E27FC236}">
                <a16:creationId xmlns:a16="http://schemas.microsoft.com/office/drawing/2014/main" id="{33F982B8-93EA-6B4A-8E26-8DFF71A495E9}"/>
              </a:ext>
            </a:extLst>
          </p:cNvPr>
          <p:cNvPicPr>
            <a:picLocks noChangeAspect="1"/>
          </p:cNvPicPr>
          <p:nvPr/>
        </p:nvPicPr>
        <p:blipFill>
          <a:blip r:embed="rId4"/>
          <a:stretch>
            <a:fillRect/>
          </a:stretch>
        </p:blipFill>
        <p:spPr>
          <a:xfrm>
            <a:off x="3595595" y="27632136"/>
            <a:ext cx="2211691" cy="3154562"/>
          </a:xfrm>
          <a:prstGeom prst="rect">
            <a:avLst/>
          </a:prstGeom>
        </p:spPr>
      </p:pic>
      <p:pic>
        <p:nvPicPr>
          <p:cNvPr id="92" name="Picture 91">
            <a:extLst>
              <a:ext uri="{FF2B5EF4-FFF2-40B4-BE49-F238E27FC236}">
                <a16:creationId xmlns:a16="http://schemas.microsoft.com/office/drawing/2014/main" id="{4EE44973-3FD0-4543-97BE-66756C501ABC}"/>
              </a:ext>
            </a:extLst>
          </p:cNvPr>
          <p:cNvPicPr>
            <a:picLocks noChangeAspect="1"/>
          </p:cNvPicPr>
          <p:nvPr/>
        </p:nvPicPr>
        <p:blipFill>
          <a:blip r:embed="rId6"/>
          <a:stretch>
            <a:fillRect/>
          </a:stretch>
        </p:blipFill>
        <p:spPr>
          <a:xfrm>
            <a:off x="6961559" y="27632136"/>
            <a:ext cx="2175278" cy="3154562"/>
          </a:xfrm>
          <a:prstGeom prst="rect">
            <a:avLst/>
          </a:prstGeom>
        </p:spPr>
      </p:pic>
      <p:pic>
        <p:nvPicPr>
          <p:cNvPr id="88" name="Picture 87">
            <a:extLst>
              <a:ext uri="{FF2B5EF4-FFF2-40B4-BE49-F238E27FC236}">
                <a16:creationId xmlns:a16="http://schemas.microsoft.com/office/drawing/2014/main" id="{7AE724F3-DE77-8644-AAAD-4224A1EE53C0}"/>
              </a:ext>
            </a:extLst>
          </p:cNvPr>
          <p:cNvPicPr>
            <a:picLocks noChangeAspect="1"/>
          </p:cNvPicPr>
          <p:nvPr/>
        </p:nvPicPr>
        <p:blipFill>
          <a:blip r:embed="rId10"/>
          <a:stretch>
            <a:fillRect/>
          </a:stretch>
        </p:blipFill>
        <p:spPr>
          <a:xfrm>
            <a:off x="17993699" y="26584488"/>
            <a:ext cx="6400800" cy="3556000"/>
          </a:xfrm>
          <a:prstGeom prst="rect">
            <a:avLst/>
          </a:prstGeom>
        </p:spPr>
      </p:pic>
      <p:sp>
        <p:nvSpPr>
          <p:cNvPr id="96" name="Rounded Rectangle 95">
            <a:extLst>
              <a:ext uri="{FF2B5EF4-FFF2-40B4-BE49-F238E27FC236}">
                <a16:creationId xmlns:a16="http://schemas.microsoft.com/office/drawing/2014/main" id="{48159D9B-EA18-6648-B6B6-137013DACA02}"/>
              </a:ext>
            </a:extLst>
          </p:cNvPr>
          <p:cNvSpPr/>
          <p:nvPr/>
        </p:nvSpPr>
        <p:spPr>
          <a:xfrm>
            <a:off x="15098682" y="11517419"/>
            <a:ext cx="12122202" cy="871200"/>
          </a:xfrm>
          <a:prstGeom prst="roundRect">
            <a:avLst/>
          </a:prstGeom>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400" b="1" dirty="0">
                <a:latin typeface="Times New Roman" panose="02020603050405020304" pitchFamily="18" charset="0"/>
                <a:cs typeface="Times New Roman" panose="02020603050405020304" pitchFamily="18" charset="0"/>
              </a:rPr>
              <a:t>3D Joints</a:t>
            </a:r>
          </a:p>
        </p:txBody>
      </p:sp>
      <p:sp>
        <p:nvSpPr>
          <p:cNvPr id="97" name="TextBox 96">
            <a:extLst>
              <a:ext uri="{FF2B5EF4-FFF2-40B4-BE49-F238E27FC236}">
                <a16:creationId xmlns:a16="http://schemas.microsoft.com/office/drawing/2014/main" id="{677AE0A6-0448-D744-A6A7-DFAF869DD4EE}"/>
              </a:ext>
            </a:extLst>
          </p:cNvPr>
          <p:cNvSpPr txBox="1"/>
          <p:nvPr/>
        </p:nvSpPr>
        <p:spPr>
          <a:xfrm>
            <a:off x="15167314" y="12626936"/>
            <a:ext cx="12053570" cy="4708981"/>
          </a:xfrm>
          <a:prstGeom prst="rect">
            <a:avLst/>
          </a:prstGeom>
          <a:noFill/>
        </p:spPr>
        <p:txBody>
          <a:bodyPr wrap="square" rtlCol="0">
            <a:spAutoFit/>
          </a:bodyPr>
          <a:lstStyle/>
          <a:p>
            <a:r>
              <a:rPr lang="en-GB" sz="2000" dirty="0"/>
              <a:t>Converting 2D coordinates to 3D coordinates is a common problem that is modelled by the pinhole camera model. Thus for every joint coordinate (</a:t>
            </a:r>
            <a:r>
              <a:rPr lang="en-GB" sz="2000" dirty="0" err="1"/>
              <a:t>x,y</a:t>
            </a:r>
            <a:r>
              <a:rPr lang="en-GB" sz="2000" dirty="0"/>
              <a:t>) the depth, Z,  could be obtained using the depth map. However, the depth and RGB image were collected from different cameras in the Kinect that had different intrinsic and extrinsic parameters with different distortion in images, resulting in depth and RGB images with different resolutions that were incomparable without any further processing; this problem was not a simple matter of reducing the dimensions to be equal. </a:t>
            </a:r>
          </a:p>
          <a:p>
            <a:endParaRPr lang="en-GB" sz="2000" dirty="0"/>
          </a:p>
          <a:p>
            <a:r>
              <a:rPr lang="en-GB" sz="2000" dirty="0"/>
              <a:t>Camera parameters for both cameras were provided allowing allowing me to execute the follow steps to map the depth map onto the RGB image: </a:t>
            </a:r>
          </a:p>
          <a:p>
            <a:pPr marL="457200" indent="-457200">
              <a:buAutoNum type="arabicParenR"/>
            </a:pPr>
            <a:r>
              <a:rPr lang="en-GB" sz="2000" dirty="0"/>
              <a:t>Using the provided distortion coefficients, the RGB and depth images were undistorted</a:t>
            </a:r>
          </a:p>
          <a:p>
            <a:pPr marL="457200" indent="-457200">
              <a:buFontTx/>
              <a:buAutoNum type="arabicParenR"/>
            </a:pPr>
            <a:r>
              <a:rPr lang="en-GB" sz="2000" dirty="0"/>
              <a:t> using the depth camera Intrinsic the depth coordinates were mapped into 3D space using the following formulae:</a:t>
            </a:r>
          </a:p>
          <a:p>
            <a:pPr marL="457200" indent="-457200">
              <a:buAutoNum type="arabicParenR"/>
            </a:pPr>
            <a:r>
              <a:rPr lang="en-GB" sz="2000" dirty="0"/>
              <a:t>The generated 3D coordinates are then mapped onto the colour image with the following </a:t>
            </a:r>
          </a:p>
          <a:p>
            <a:br>
              <a:rPr lang="en-GB" sz="2000" dirty="0"/>
            </a:br>
            <a:endParaRPr lang="en-US" sz="2000" dirty="0"/>
          </a:p>
        </p:txBody>
      </p:sp>
      <p:pic>
        <p:nvPicPr>
          <p:cNvPr id="98" name="Picture 2" descr="https://lh4.googleusercontent.com/QauahZ-BWasInKN_Iw3TKG2g6eVBQPVc1MCGfAWzGk_dygLBNr2U-aBJyJ_wwFIUoGQouy4XHtS6d7lA-3WpxCcqsr-8zuntiseIWcG9Z-dyaaZZcJ22hlatIsx5wYIl9ewYz_qU">
            <a:extLst>
              <a:ext uri="{FF2B5EF4-FFF2-40B4-BE49-F238E27FC236}">
                <a16:creationId xmlns:a16="http://schemas.microsoft.com/office/drawing/2014/main" id="{6CBD3E6F-313A-BC45-BC89-17F371068F9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5233177" y="17865349"/>
            <a:ext cx="3135349" cy="2162721"/>
          </a:xfrm>
          <a:prstGeom prst="rect">
            <a:avLst/>
          </a:prstGeom>
          <a:noFill/>
          <a:extLst>
            <a:ext uri="{909E8E84-426E-40DD-AFC4-6F175D3DCCD1}">
              <a14:hiddenFill xmlns:a14="http://schemas.microsoft.com/office/drawing/2010/main">
                <a:solidFill>
                  <a:srgbClr val="FFFFFF"/>
                </a:solidFill>
              </a14:hiddenFill>
            </a:ext>
          </a:extLst>
        </p:spPr>
      </p:pic>
      <p:pic>
        <p:nvPicPr>
          <p:cNvPr id="99" name="Picture 98">
            <a:extLst>
              <a:ext uri="{FF2B5EF4-FFF2-40B4-BE49-F238E27FC236}">
                <a16:creationId xmlns:a16="http://schemas.microsoft.com/office/drawing/2014/main" id="{335E7216-4A1B-D34F-B9FB-046020E3A2F1}"/>
              </a:ext>
            </a:extLst>
          </p:cNvPr>
          <p:cNvPicPr>
            <a:picLocks noChangeAspect="1"/>
          </p:cNvPicPr>
          <p:nvPr/>
        </p:nvPicPr>
        <p:blipFill>
          <a:blip r:embed="rId6"/>
          <a:stretch>
            <a:fillRect/>
          </a:stretch>
        </p:blipFill>
        <p:spPr>
          <a:xfrm>
            <a:off x="22536857" y="17911659"/>
            <a:ext cx="1582389" cy="2052238"/>
          </a:xfrm>
          <a:prstGeom prst="rect">
            <a:avLst/>
          </a:prstGeom>
        </p:spPr>
      </p:pic>
      <p:cxnSp>
        <p:nvCxnSpPr>
          <p:cNvPr id="101" name="Straight Arrow Connector 100">
            <a:extLst>
              <a:ext uri="{FF2B5EF4-FFF2-40B4-BE49-F238E27FC236}">
                <a16:creationId xmlns:a16="http://schemas.microsoft.com/office/drawing/2014/main" id="{48667736-765D-5F4D-BEC0-A3CA0C0DABD9}"/>
              </a:ext>
            </a:extLst>
          </p:cNvPr>
          <p:cNvCxnSpPr/>
          <p:nvPr/>
        </p:nvCxnSpPr>
        <p:spPr>
          <a:xfrm>
            <a:off x="21725993" y="18988626"/>
            <a:ext cx="60371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0A7AF0D8-B07A-9E4F-88D9-C7CAA6C23D0D}"/>
              </a:ext>
            </a:extLst>
          </p:cNvPr>
          <p:cNvCxnSpPr>
            <a:cxnSpLocks/>
          </p:cNvCxnSpPr>
          <p:nvPr/>
        </p:nvCxnSpPr>
        <p:spPr>
          <a:xfrm flipH="1">
            <a:off x="21849581" y="18794309"/>
            <a:ext cx="405432" cy="388633"/>
          </a:xfrm>
          <a:prstGeom prst="line">
            <a:avLst/>
          </a:prstGeom>
        </p:spPr>
        <p:style>
          <a:lnRef idx="1">
            <a:schemeClr val="accent2"/>
          </a:lnRef>
          <a:fillRef idx="0">
            <a:schemeClr val="accent2"/>
          </a:fillRef>
          <a:effectRef idx="0">
            <a:schemeClr val="accent2"/>
          </a:effectRef>
          <a:fontRef idx="minor">
            <a:schemeClr val="tx1"/>
          </a:fontRef>
        </p:style>
      </p:cxnSp>
      <p:pic>
        <p:nvPicPr>
          <p:cNvPr id="103" name="Picture 102">
            <a:extLst>
              <a:ext uri="{FF2B5EF4-FFF2-40B4-BE49-F238E27FC236}">
                <a16:creationId xmlns:a16="http://schemas.microsoft.com/office/drawing/2014/main" id="{523B803F-1C8A-524C-99E0-DC44CA221CB6}"/>
              </a:ext>
            </a:extLst>
          </p:cNvPr>
          <p:cNvPicPr>
            <a:picLocks noChangeAspect="1"/>
          </p:cNvPicPr>
          <p:nvPr/>
        </p:nvPicPr>
        <p:blipFill>
          <a:blip r:embed="rId7"/>
          <a:stretch>
            <a:fillRect/>
          </a:stretch>
        </p:blipFill>
        <p:spPr>
          <a:xfrm>
            <a:off x="25014635" y="17114084"/>
            <a:ext cx="3223404" cy="3647388"/>
          </a:xfrm>
          <a:prstGeom prst="rect">
            <a:avLst/>
          </a:prstGeom>
        </p:spPr>
      </p:pic>
      <p:pic>
        <p:nvPicPr>
          <p:cNvPr id="104" name="Picture 103">
            <a:extLst>
              <a:ext uri="{FF2B5EF4-FFF2-40B4-BE49-F238E27FC236}">
                <a16:creationId xmlns:a16="http://schemas.microsoft.com/office/drawing/2014/main" id="{86E8D196-5021-BD46-BF49-8B0926C9D93B}"/>
              </a:ext>
            </a:extLst>
          </p:cNvPr>
          <p:cNvPicPr>
            <a:picLocks noChangeAspect="1"/>
          </p:cNvPicPr>
          <p:nvPr/>
        </p:nvPicPr>
        <p:blipFill>
          <a:blip r:embed="rId9"/>
          <a:stretch>
            <a:fillRect/>
          </a:stretch>
        </p:blipFill>
        <p:spPr>
          <a:xfrm>
            <a:off x="14987930" y="34704700"/>
            <a:ext cx="13943081" cy="6465668"/>
          </a:xfrm>
          <a:prstGeom prst="rect">
            <a:avLst/>
          </a:prstGeom>
        </p:spPr>
      </p:pic>
      <p:pic>
        <p:nvPicPr>
          <p:cNvPr id="95" name="Picture 94">
            <a:extLst>
              <a:ext uri="{FF2B5EF4-FFF2-40B4-BE49-F238E27FC236}">
                <a16:creationId xmlns:a16="http://schemas.microsoft.com/office/drawing/2014/main" id="{50E32485-3861-804E-827E-BBE13E9BE388}"/>
              </a:ext>
            </a:extLst>
          </p:cNvPr>
          <p:cNvPicPr>
            <a:picLocks noChangeAspect="1"/>
          </p:cNvPicPr>
          <p:nvPr/>
        </p:nvPicPr>
        <p:blipFill>
          <a:blip r:embed="rId12"/>
          <a:stretch>
            <a:fillRect/>
          </a:stretch>
        </p:blipFill>
        <p:spPr>
          <a:xfrm>
            <a:off x="992952" y="15229495"/>
            <a:ext cx="5739398" cy="3128995"/>
          </a:xfrm>
          <a:prstGeom prst="rect">
            <a:avLst/>
          </a:prstGeom>
        </p:spPr>
      </p:pic>
      <p:pic>
        <p:nvPicPr>
          <p:cNvPr id="106" name="Picture 105">
            <a:extLst>
              <a:ext uri="{FF2B5EF4-FFF2-40B4-BE49-F238E27FC236}">
                <a16:creationId xmlns:a16="http://schemas.microsoft.com/office/drawing/2014/main" id="{2C954F81-9670-214C-B15F-DD8CEE6DBC8C}"/>
              </a:ext>
            </a:extLst>
          </p:cNvPr>
          <p:cNvPicPr>
            <a:picLocks noChangeAspect="1"/>
          </p:cNvPicPr>
          <p:nvPr/>
        </p:nvPicPr>
        <p:blipFill>
          <a:blip r:embed="rId13"/>
          <a:stretch>
            <a:fillRect/>
          </a:stretch>
        </p:blipFill>
        <p:spPr>
          <a:xfrm>
            <a:off x="3896089" y="18748633"/>
            <a:ext cx="5983942" cy="2966371"/>
          </a:xfrm>
          <a:prstGeom prst="rect">
            <a:avLst/>
          </a:prstGeom>
        </p:spPr>
      </p:pic>
      <p:pic>
        <p:nvPicPr>
          <p:cNvPr id="107" name="Picture 106">
            <a:extLst>
              <a:ext uri="{FF2B5EF4-FFF2-40B4-BE49-F238E27FC236}">
                <a16:creationId xmlns:a16="http://schemas.microsoft.com/office/drawing/2014/main" id="{A1BD9724-1A0F-FD40-AF30-4C90F4ADDB29}"/>
              </a:ext>
            </a:extLst>
          </p:cNvPr>
          <p:cNvPicPr>
            <a:picLocks noChangeAspect="1"/>
          </p:cNvPicPr>
          <p:nvPr/>
        </p:nvPicPr>
        <p:blipFill>
          <a:blip r:embed="rId14"/>
          <a:stretch>
            <a:fillRect/>
          </a:stretch>
        </p:blipFill>
        <p:spPr>
          <a:xfrm>
            <a:off x="7201513" y="15243322"/>
            <a:ext cx="5159041" cy="3154125"/>
          </a:xfrm>
          <a:prstGeom prst="rect">
            <a:avLst/>
          </a:prstGeom>
        </p:spPr>
      </p:pic>
      <p:sp>
        <p:nvSpPr>
          <p:cNvPr id="109" name="TextBox 108">
            <a:extLst>
              <a:ext uri="{FF2B5EF4-FFF2-40B4-BE49-F238E27FC236}">
                <a16:creationId xmlns:a16="http://schemas.microsoft.com/office/drawing/2014/main" id="{679E79E2-E657-A049-BBD6-5CE7143D6EA5}"/>
              </a:ext>
            </a:extLst>
          </p:cNvPr>
          <p:cNvSpPr txBox="1"/>
          <p:nvPr/>
        </p:nvSpPr>
        <p:spPr>
          <a:xfrm>
            <a:off x="15167314" y="32155456"/>
            <a:ext cx="13017915" cy="2862322"/>
          </a:xfrm>
          <a:prstGeom prst="rect">
            <a:avLst/>
          </a:prstGeom>
          <a:noFill/>
        </p:spPr>
        <p:txBody>
          <a:bodyPr wrap="square" rtlCol="0">
            <a:spAutoFit/>
          </a:bodyPr>
          <a:lstStyle/>
          <a:p>
            <a:r>
              <a:rPr lang="en-GB" sz="2000" dirty="0"/>
              <a:t>Each squat consisted of 15 features points in the principal axis and an corresponding label. All 100 squats were fed into a Medium Gaussian Support Vector Machine. For Testing the dataset, I use 10 fold cross validation, achieving an overall accuracy of 90%. Classes were classified into 1 of 5 classes: </a:t>
            </a:r>
            <a:r>
              <a:rPr lang="en-GB" sz="2000" b="1" dirty="0"/>
              <a:t>Good Squat, Bent Knees, Shallow Squat, Rounded back, Knees forward Squat.</a:t>
            </a:r>
          </a:p>
          <a:p>
            <a:endParaRPr lang="en-GB" sz="2000" dirty="0"/>
          </a:p>
          <a:p>
            <a:r>
              <a:rPr lang="en-GB" sz="2000" dirty="0"/>
              <a:t>If classified as a bad squat, prior domain knowledge is used to identify which joints are likely to be the cause of the problem. In the future, an image detailing what injury could happen as a result of that bad form and steps to fix it will be introduced.</a:t>
            </a:r>
          </a:p>
          <a:p>
            <a:br>
              <a:rPr lang="en-GB" sz="2000" dirty="0"/>
            </a:br>
            <a:endParaRPr lang="en-US" sz="2000" dirty="0"/>
          </a:p>
        </p:txBody>
      </p:sp>
      <p:pic>
        <p:nvPicPr>
          <p:cNvPr id="113" name="Picture 112">
            <a:extLst>
              <a:ext uri="{FF2B5EF4-FFF2-40B4-BE49-F238E27FC236}">
                <a16:creationId xmlns:a16="http://schemas.microsoft.com/office/drawing/2014/main" id="{B7F6AD13-7446-EF4E-8972-9B8C4DF9A829}"/>
              </a:ext>
            </a:extLst>
          </p:cNvPr>
          <p:cNvPicPr>
            <a:picLocks noChangeAspect="1"/>
          </p:cNvPicPr>
          <p:nvPr/>
        </p:nvPicPr>
        <p:blipFill>
          <a:blip r:embed="rId5"/>
          <a:stretch>
            <a:fillRect/>
          </a:stretch>
        </p:blipFill>
        <p:spPr>
          <a:xfrm>
            <a:off x="18693002" y="17223742"/>
            <a:ext cx="2708514" cy="3983348"/>
          </a:xfrm>
          <a:prstGeom prst="rect">
            <a:avLst/>
          </a:prstGeom>
        </p:spPr>
      </p:pic>
    </p:spTree>
    <p:extLst>
      <p:ext uri="{BB962C8B-B14F-4D97-AF65-F5344CB8AC3E}">
        <p14:creationId xmlns:p14="http://schemas.microsoft.com/office/powerpoint/2010/main" val="25661647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3453</TotalTime>
  <Words>394</Words>
  <Application>Microsoft Macintosh PowerPoint</Application>
  <PresentationFormat>Custom</PresentationFormat>
  <Paragraphs>37</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Measuring the Quality of Squats and providing feedback using 3D Depth Maps</vt:lpstr>
    </vt:vector>
  </TitlesOfParts>
  <Company>University of Bristol</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 Soleimani</dc:creator>
  <cp:lastModifiedBy>Microsoft Office User</cp:lastModifiedBy>
  <cp:revision>102</cp:revision>
  <dcterms:created xsi:type="dcterms:W3CDTF">2015-06-29T13:05:58Z</dcterms:created>
  <dcterms:modified xsi:type="dcterms:W3CDTF">2018-03-06T18:06:31Z</dcterms:modified>
</cp:coreProperties>
</file>

<file path=docProps/thumbnail.jpeg>
</file>